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6192500" cy="12382500"/>
  <p:notesSz cx="6858000" cy="9144000"/>
  <p:embeddedFontLst>
    <p:embeddedFont>
      <p:font typeface="Montserrat" charset="1" panose="00000500000000000000"/>
      <p:regular r:id="rId68"/>
    </p:embeddedFont>
    <p:embeddedFont>
      <p:font typeface="Montserrat Ultra-Bold" charset="1" panose="00000900000000000000"/>
      <p:regular r:id="rId69"/>
    </p:embeddedFont>
    <p:embeddedFont>
      <p:font typeface="Montserrat Bold Italics" charset="1" panose="00000800000000000000"/>
      <p:regular r:id="rId70"/>
    </p:embeddedFont>
    <p:embeddedFont>
      <p:font typeface="Raleway Bold" charset="1" panose="00000000000000000000"/>
      <p:regular r:id="rId71"/>
    </p:embeddedFont>
    <p:embeddedFont>
      <p:font typeface="Montserrat Medium" charset="1" panose="00000600000000000000"/>
      <p:regular r:id="rId72"/>
    </p:embeddedFont>
    <p:embeddedFont>
      <p:font typeface="Montserrat Bold" charset="1" panose="00000800000000000000"/>
      <p:regular r:id="rId73"/>
    </p:embeddedFont>
    <p:embeddedFont>
      <p:font typeface="Lato" charset="1" panose="020F0502020204030203"/>
      <p:regular r:id="rId74"/>
    </p:embeddedFont>
    <p:embeddedFont>
      <p:font typeface="Lato Bold" charset="1" panose="020F0502020204030203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39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9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9380" y="9573175"/>
            <a:ext cx="1293812" cy="12938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AD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1475" lIns="31475" bIns="31475" rIns="31475"/>
            <a:lstStyle/>
            <a:p>
              <a:pPr algn="ctr">
                <a:lnSpc>
                  <a:spcPts val="20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25762" y="9254090"/>
            <a:ext cx="5928024" cy="59280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1475" lIns="31475" bIns="31475" rIns="31475"/>
            <a:lstStyle/>
            <a:p>
              <a:pPr algn="ctr">
                <a:lnSpc>
                  <a:spcPts val="208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64046" y="-1210455"/>
            <a:ext cx="2448705" cy="24487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1475" lIns="31475" bIns="31475" rIns="31475"/>
            <a:lstStyle/>
            <a:p>
              <a:pPr algn="ctr">
                <a:lnSpc>
                  <a:spcPts val="208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38250" y="5499100"/>
            <a:ext cx="868545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A DEEP DIVE INTO OLIST’S SALES, SELLERS,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AND CUSTOMER BEHAVIOR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250" y="3618394"/>
            <a:ext cx="8779915" cy="96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0"/>
              </a:lnSpc>
            </a:pPr>
            <a:r>
              <a:rPr lang="en-US" sz="5628" b="true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OLIST E-COMMERCE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250" y="4475549"/>
            <a:ext cx="4758243" cy="96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5628" b="true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ANALYSIS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204006" y="3512090"/>
            <a:ext cx="3560040" cy="5741999"/>
          </a:xfrm>
          <a:custGeom>
            <a:avLst/>
            <a:gdLst/>
            <a:ahLst/>
            <a:cxnLst/>
            <a:rect r="r" b="b" t="t" l="l"/>
            <a:pathLst>
              <a:path h="5741999" w="3560040">
                <a:moveTo>
                  <a:pt x="0" y="0"/>
                </a:moveTo>
                <a:lnTo>
                  <a:pt x="3560040" y="0"/>
                </a:lnTo>
                <a:lnTo>
                  <a:pt x="3560040" y="5742000"/>
                </a:lnTo>
                <a:lnTo>
                  <a:pt x="0" y="5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42114" y="4640805"/>
            <a:ext cx="3319054" cy="3484571"/>
          </a:xfrm>
          <a:custGeom>
            <a:avLst/>
            <a:gdLst/>
            <a:ahLst/>
            <a:cxnLst/>
            <a:rect r="r" b="b" t="t" l="l"/>
            <a:pathLst>
              <a:path h="3484571" w="3319054">
                <a:moveTo>
                  <a:pt x="0" y="0"/>
                </a:moveTo>
                <a:lnTo>
                  <a:pt x="3319054" y="0"/>
                </a:lnTo>
                <a:lnTo>
                  <a:pt x="3319054" y="3484570"/>
                </a:lnTo>
                <a:lnTo>
                  <a:pt x="0" y="3484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637254" y="10778838"/>
            <a:ext cx="2575497" cy="25754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AD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1475" lIns="31475" bIns="31475" rIns="31475"/>
            <a:lstStyle/>
            <a:p>
              <a:pPr algn="ctr">
                <a:lnSpc>
                  <a:spcPts val="9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015041" y="12382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5870" y="1224353"/>
            <a:ext cx="2042381" cy="1308192"/>
          </a:xfrm>
          <a:custGeom>
            <a:avLst/>
            <a:gdLst/>
            <a:ahLst/>
            <a:cxnLst/>
            <a:rect r="r" b="b" t="t" l="l"/>
            <a:pathLst>
              <a:path h="1308192" w="2042381">
                <a:moveTo>
                  <a:pt x="0" y="0"/>
                </a:moveTo>
                <a:lnTo>
                  <a:pt x="2042381" y="0"/>
                </a:lnTo>
                <a:lnTo>
                  <a:pt x="2042381" y="1308191"/>
                </a:lnTo>
                <a:lnTo>
                  <a:pt x="0" y="1308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38250" y="7226575"/>
            <a:ext cx="7662522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POWER BI DEVELOPMENT TRACK </a:t>
            </a:r>
          </a:p>
          <a:p>
            <a:pPr algn="ctr">
              <a:lnSpc>
                <a:spcPts val="400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ITP - 2025 - Q2 </a:t>
            </a:r>
          </a:p>
          <a:p>
            <a:pPr algn="ctr">
              <a:lnSpc>
                <a:spcPts val="400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2936" y="4824257"/>
            <a:ext cx="11466627" cy="6836976"/>
          </a:xfrm>
          <a:custGeom>
            <a:avLst/>
            <a:gdLst/>
            <a:ahLst/>
            <a:cxnLst/>
            <a:rect r="r" b="b" t="t" l="l"/>
            <a:pathLst>
              <a:path h="6836976" w="11466627">
                <a:moveTo>
                  <a:pt x="0" y="0"/>
                </a:moveTo>
                <a:lnTo>
                  <a:pt x="11466628" y="0"/>
                </a:lnTo>
                <a:lnTo>
                  <a:pt x="11466628" y="6836977"/>
                </a:lnTo>
                <a:lnTo>
                  <a:pt x="0" y="683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6674" y="3504706"/>
            <a:ext cx="14459151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Transforming data from Excel to a structured database through </a:t>
            </a:r>
          </a:p>
          <a:p>
            <a:pPr algn="just">
              <a:lnSpc>
                <a:spcPts val="475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ETL process</a:t>
            </a: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using 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SSIS</a:t>
            </a: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907578" y="1865860"/>
            <a:ext cx="12794938" cy="1370221"/>
            <a:chOff x="0" y="0"/>
            <a:chExt cx="2799576" cy="2998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9576" cy="299809"/>
            </a:xfrm>
            <a:custGeom>
              <a:avLst/>
              <a:gdLst/>
              <a:ahLst/>
              <a:cxnLst/>
              <a:rect r="r" b="b" t="t" l="l"/>
              <a:pathLst>
                <a:path h="299809" w="2799576">
                  <a:moveTo>
                    <a:pt x="2596376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596376" y="299809"/>
                  </a:lnTo>
                  <a:lnTo>
                    <a:pt x="2799576" y="149905"/>
                  </a:lnTo>
                  <a:lnTo>
                    <a:pt x="2596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52400"/>
              <a:ext cx="2685276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393" y="2146158"/>
            <a:ext cx="1242949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04)  ETL PROCESS “DATABASE”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0530" y="4899090"/>
            <a:ext cx="9111441" cy="7312347"/>
          </a:xfrm>
          <a:custGeom>
            <a:avLst/>
            <a:gdLst/>
            <a:ahLst/>
            <a:cxnLst/>
            <a:rect r="r" b="b" t="t" l="l"/>
            <a:pathLst>
              <a:path h="7312347" w="9111441">
                <a:moveTo>
                  <a:pt x="0" y="0"/>
                </a:moveTo>
                <a:lnTo>
                  <a:pt x="9111440" y="0"/>
                </a:lnTo>
                <a:lnTo>
                  <a:pt x="9111440" y="7312347"/>
                </a:lnTo>
                <a:lnTo>
                  <a:pt x="0" y="7312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62" t="0" r="-339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9721" y="3512306"/>
            <a:ext cx="14233058" cy="115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7"/>
              </a:lnSpc>
            </a:pPr>
            <a:r>
              <a:rPr lang="en-US" sz="2973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Optimizing analytics with </a:t>
            </a:r>
            <a:r>
              <a:rPr lang="en-US" sz="2973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Galaxy Schema, </a:t>
            </a:r>
            <a:r>
              <a:rPr lang="en-US" sz="2973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leveraging multiple fact tables for a scalable and efficient Data Warehouse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6354" y="1865860"/>
            <a:ext cx="14131566" cy="1370221"/>
            <a:chOff x="0" y="0"/>
            <a:chExt cx="3092035" cy="2998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2035" cy="299809"/>
            </a:xfrm>
            <a:custGeom>
              <a:avLst/>
              <a:gdLst/>
              <a:ahLst/>
              <a:cxnLst/>
              <a:rect r="r" b="b" t="t" l="l"/>
              <a:pathLst>
                <a:path h="299809" w="3092035">
                  <a:moveTo>
                    <a:pt x="2888835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888835" y="299809"/>
                  </a:lnTo>
                  <a:lnTo>
                    <a:pt x="3092035" y="149905"/>
                  </a:lnTo>
                  <a:lnTo>
                    <a:pt x="2888835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52400"/>
              <a:ext cx="2977735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393" y="2146158"/>
            <a:ext cx="1505275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05)  DIMENSIONAL MODELING “DWH”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50" y="3792043"/>
            <a:ext cx="5839820" cy="7781561"/>
          </a:xfrm>
          <a:custGeom>
            <a:avLst/>
            <a:gdLst/>
            <a:ahLst/>
            <a:cxnLst/>
            <a:rect r="r" b="b" t="t" l="l"/>
            <a:pathLst>
              <a:path h="7781561" w="5839820">
                <a:moveTo>
                  <a:pt x="0" y="0"/>
                </a:moveTo>
                <a:lnTo>
                  <a:pt x="5839820" y="0"/>
                </a:lnTo>
                <a:lnTo>
                  <a:pt x="5839820" y="7781561"/>
                </a:lnTo>
                <a:lnTo>
                  <a:pt x="0" y="7781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22943" y="3792043"/>
            <a:ext cx="5879401" cy="7781561"/>
          </a:xfrm>
          <a:custGeom>
            <a:avLst/>
            <a:gdLst/>
            <a:ahLst/>
            <a:cxnLst/>
            <a:rect r="r" b="b" t="t" l="l"/>
            <a:pathLst>
              <a:path h="7781561" w="5879401">
                <a:moveTo>
                  <a:pt x="0" y="0"/>
                </a:moveTo>
                <a:lnTo>
                  <a:pt x="5879401" y="0"/>
                </a:lnTo>
                <a:lnTo>
                  <a:pt x="5879401" y="7781561"/>
                </a:lnTo>
                <a:lnTo>
                  <a:pt x="0" y="7781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2673" y="3151662"/>
            <a:ext cx="6075608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Sellers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2943" y="3104037"/>
            <a:ext cx="6075608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Products Dimension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9150" y="2586512"/>
            <a:ext cx="10274201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Slowly Changing Dimensions (SCD) in Data Warehouse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765107" y="1228725"/>
            <a:ext cx="10550915" cy="1370221"/>
            <a:chOff x="0" y="0"/>
            <a:chExt cx="2308576" cy="2998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8576" cy="299809"/>
            </a:xfrm>
            <a:custGeom>
              <a:avLst/>
              <a:gdLst/>
              <a:ahLst/>
              <a:cxnLst/>
              <a:rect r="r" b="b" t="t" l="l"/>
              <a:pathLst>
                <a:path h="299809" w="2308576">
                  <a:moveTo>
                    <a:pt x="2105376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105376" y="299809"/>
                  </a:lnTo>
                  <a:lnTo>
                    <a:pt x="2308576" y="149905"/>
                  </a:lnTo>
                  <a:lnTo>
                    <a:pt x="2105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52400"/>
              <a:ext cx="2194276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6078" y="1509023"/>
            <a:ext cx="107100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06)  ETL PROCESS “DWH”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8857" y="3850163"/>
            <a:ext cx="6140279" cy="7627377"/>
          </a:xfrm>
          <a:custGeom>
            <a:avLst/>
            <a:gdLst/>
            <a:ahLst/>
            <a:cxnLst/>
            <a:rect r="r" b="b" t="t" l="l"/>
            <a:pathLst>
              <a:path h="7627377" w="6140279">
                <a:moveTo>
                  <a:pt x="0" y="0"/>
                </a:moveTo>
                <a:lnTo>
                  <a:pt x="6140279" y="0"/>
                </a:lnTo>
                <a:lnTo>
                  <a:pt x="6140279" y="7627377"/>
                </a:lnTo>
                <a:lnTo>
                  <a:pt x="0" y="7627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7541" y="3850163"/>
            <a:ext cx="6105073" cy="7627377"/>
          </a:xfrm>
          <a:custGeom>
            <a:avLst/>
            <a:gdLst/>
            <a:ahLst/>
            <a:cxnLst/>
            <a:rect r="r" b="b" t="t" l="l"/>
            <a:pathLst>
              <a:path h="7627377" w="6105073">
                <a:moveTo>
                  <a:pt x="0" y="0"/>
                </a:moveTo>
                <a:lnTo>
                  <a:pt x="6105073" y="0"/>
                </a:lnTo>
                <a:lnTo>
                  <a:pt x="6105073" y="7627377"/>
                </a:lnTo>
                <a:lnTo>
                  <a:pt x="0" y="7627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2673" y="3161187"/>
            <a:ext cx="6075608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Reviews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2943" y="3113562"/>
            <a:ext cx="6075608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Customers Dimension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9150" y="2596037"/>
            <a:ext cx="10274201" cy="5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Slowly Changing Dimensions (SCD) in Data Warehouse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765107" y="1228725"/>
            <a:ext cx="10550915" cy="1370221"/>
            <a:chOff x="0" y="0"/>
            <a:chExt cx="2308576" cy="2998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8576" cy="299809"/>
            </a:xfrm>
            <a:custGeom>
              <a:avLst/>
              <a:gdLst/>
              <a:ahLst/>
              <a:cxnLst/>
              <a:rect r="r" b="b" t="t" l="l"/>
              <a:pathLst>
                <a:path h="299809" w="2308576">
                  <a:moveTo>
                    <a:pt x="2105376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105376" y="299809"/>
                  </a:lnTo>
                  <a:lnTo>
                    <a:pt x="2308576" y="149905"/>
                  </a:lnTo>
                  <a:lnTo>
                    <a:pt x="2105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52400"/>
              <a:ext cx="2194276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6078" y="1509023"/>
            <a:ext cx="107100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06)  ETL PROCESS “DWH”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65107" y="1228725"/>
            <a:ext cx="10579712" cy="1370221"/>
            <a:chOff x="0" y="0"/>
            <a:chExt cx="2314877" cy="299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4877" cy="299809"/>
            </a:xfrm>
            <a:custGeom>
              <a:avLst/>
              <a:gdLst/>
              <a:ahLst/>
              <a:cxnLst/>
              <a:rect r="r" b="b" t="t" l="l"/>
              <a:pathLst>
                <a:path h="299809" w="2314877">
                  <a:moveTo>
                    <a:pt x="2111677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111677" y="299809"/>
                  </a:lnTo>
                  <a:lnTo>
                    <a:pt x="2314877" y="149905"/>
                  </a:lnTo>
                  <a:lnTo>
                    <a:pt x="2111677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52400"/>
              <a:ext cx="2200577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75784" y="4040663"/>
            <a:ext cx="6259768" cy="7532941"/>
          </a:xfrm>
          <a:custGeom>
            <a:avLst/>
            <a:gdLst/>
            <a:ahLst/>
            <a:cxnLst/>
            <a:rect r="r" b="b" t="t" l="l"/>
            <a:pathLst>
              <a:path h="7532941" w="6259768">
                <a:moveTo>
                  <a:pt x="0" y="0"/>
                </a:moveTo>
                <a:lnTo>
                  <a:pt x="6259768" y="0"/>
                </a:lnTo>
                <a:lnTo>
                  <a:pt x="6259768" y="7532941"/>
                </a:lnTo>
                <a:lnTo>
                  <a:pt x="0" y="7532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2345" y="4040663"/>
            <a:ext cx="6345801" cy="7532941"/>
          </a:xfrm>
          <a:custGeom>
            <a:avLst/>
            <a:gdLst/>
            <a:ahLst/>
            <a:cxnLst/>
            <a:rect r="r" b="b" t="t" l="l"/>
            <a:pathLst>
              <a:path h="7532941" w="6345801">
                <a:moveTo>
                  <a:pt x="0" y="0"/>
                </a:moveTo>
                <a:lnTo>
                  <a:pt x="6345801" y="0"/>
                </a:lnTo>
                <a:lnTo>
                  <a:pt x="6345801" y="7532941"/>
                </a:lnTo>
                <a:lnTo>
                  <a:pt x="0" y="7532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6078" y="1509023"/>
            <a:ext cx="88094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06)  ETL PROCESS “DWH”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673" y="2726212"/>
            <a:ext cx="6075608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Fact Order Life Cycle</a:t>
            </a:r>
          </a:p>
          <a:p>
            <a:pPr algn="ctr">
              <a:lnSpc>
                <a:spcPts val="3740"/>
              </a:lnSpc>
            </a:pPr>
            <a:r>
              <a:rPr lang="en-US" sz="220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220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Orders + Order Item table in DB”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4478" y="2726212"/>
            <a:ext cx="6075608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Fact Order Payments</a:t>
            </a:r>
          </a:p>
          <a:p>
            <a:pPr algn="ctr">
              <a:lnSpc>
                <a:spcPts val="3739"/>
              </a:lnSpc>
            </a:pPr>
            <a:r>
              <a:rPr lang="en-US" sz="21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21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Order Payments table in DB”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6443" y="1162122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5107" y="1228725"/>
            <a:ext cx="10906462" cy="1370221"/>
            <a:chOff x="0" y="0"/>
            <a:chExt cx="2386371" cy="299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6371" cy="299809"/>
            </a:xfrm>
            <a:custGeom>
              <a:avLst/>
              <a:gdLst/>
              <a:ahLst/>
              <a:cxnLst/>
              <a:rect r="r" b="b" t="t" l="l"/>
              <a:pathLst>
                <a:path h="299809" w="2386371">
                  <a:moveTo>
                    <a:pt x="2183171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183171" y="299809"/>
                  </a:lnTo>
                  <a:lnTo>
                    <a:pt x="2386371" y="149905"/>
                  </a:lnTo>
                  <a:lnTo>
                    <a:pt x="2183171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2272071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008" y="3337108"/>
            <a:ext cx="15108484" cy="8045267"/>
          </a:xfrm>
          <a:custGeom>
            <a:avLst/>
            <a:gdLst/>
            <a:ahLst/>
            <a:cxnLst/>
            <a:rect r="r" b="b" t="t" l="l"/>
            <a:pathLst>
              <a:path h="8045267" w="15108484">
                <a:moveTo>
                  <a:pt x="0" y="0"/>
                </a:moveTo>
                <a:lnTo>
                  <a:pt x="15108484" y="0"/>
                </a:lnTo>
                <a:lnTo>
                  <a:pt x="15108484" y="8045267"/>
                </a:lnTo>
                <a:lnTo>
                  <a:pt x="0" y="8045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3340" y="1509023"/>
            <a:ext cx="886704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07)  ANALYSIS WITH SSAS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51824" y="3208970"/>
            <a:ext cx="9088852" cy="5964559"/>
            <a:chOff x="0" y="0"/>
            <a:chExt cx="81280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69850"/>
              <a:ext cx="7366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085695" y="5829300"/>
            <a:ext cx="1001171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08)  SSRS REPORTS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2032" y="3119661"/>
            <a:ext cx="9928436" cy="8289629"/>
          </a:xfrm>
          <a:custGeom>
            <a:avLst/>
            <a:gdLst/>
            <a:ahLst/>
            <a:cxnLst/>
            <a:rect r="r" b="b" t="t" l="l"/>
            <a:pathLst>
              <a:path h="8289629" w="9928436">
                <a:moveTo>
                  <a:pt x="0" y="0"/>
                </a:moveTo>
                <a:lnTo>
                  <a:pt x="9928436" y="0"/>
                </a:lnTo>
                <a:lnTo>
                  <a:pt x="9928436" y="8289629"/>
                </a:lnTo>
                <a:lnTo>
                  <a:pt x="0" y="8289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32032" y="1238250"/>
            <a:ext cx="9928436" cy="1399628"/>
            <a:chOff x="0" y="0"/>
            <a:chExt cx="2172376" cy="30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58446" y="1525274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Performance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“SSAS Data Source”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365" y="3132243"/>
            <a:ext cx="12443769" cy="8290661"/>
          </a:xfrm>
          <a:custGeom>
            <a:avLst/>
            <a:gdLst/>
            <a:ahLst/>
            <a:cxnLst/>
            <a:rect r="r" b="b" t="t" l="l"/>
            <a:pathLst>
              <a:path h="8290661" w="12443769">
                <a:moveTo>
                  <a:pt x="0" y="0"/>
                </a:moveTo>
                <a:lnTo>
                  <a:pt x="12443770" y="0"/>
                </a:lnTo>
                <a:lnTo>
                  <a:pt x="12443770" y="8290662"/>
                </a:lnTo>
                <a:lnTo>
                  <a:pt x="0" y="829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5679" y="1419610"/>
            <a:ext cx="9928436" cy="1399628"/>
            <a:chOff x="0" y="0"/>
            <a:chExt cx="2172376" cy="30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82093" y="1693021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Sellers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“SSAS Data Source”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1355" y="3220420"/>
            <a:ext cx="8269790" cy="8514584"/>
          </a:xfrm>
          <a:custGeom>
            <a:avLst/>
            <a:gdLst/>
            <a:ahLst/>
            <a:cxnLst/>
            <a:rect r="r" b="b" t="t" l="l"/>
            <a:pathLst>
              <a:path h="8514584" w="8269790">
                <a:moveTo>
                  <a:pt x="0" y="0"/>
                </a:moveTo>
                <a:lnTo>
                  <a:pt x="8269790" y="0"/>
                </a:lnTo>
                <a:lnTo>
                  <a:pt x="8269790" y="8514585"/>
                </a:lnTo>
                <a:lnTo>
                  <a:pt x="0" y="851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5679" y="1419610"/>
            <a:ext cx="9928436" cy="1399628"/>
            <a:chOff x="0" y="0"/>
            <a:chExt cx="2172376" cy="30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82093" y="1693021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“Stored Procedure Data Source”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8165" y="3145746"/>
            <a:ext cx="3889857" cy="388985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349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2038" y="7532888"/>
            <a:ext cx="3838749" cy="383874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 l="-89017" t="-78188" r="-105148" b="-21450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94949" y="5722049"/>
            <a:ext cx="3602602" cy="36026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l="-61691" t="-760" r="-9795" b="-7557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250101" y="7844914"/>
            <a:ext cx="3522513" cy="352251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7"/>
              <a:stretch>
                <a:fillRect l="-3019" t="0" r="-546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44088" y="1408310"/>
            <a:ext cx="12082990" cy="18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5499" b="true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TEAM MEMBERS      </a:t>
            </a:r>
          </a:p>
          <a:p>
            <a:pPr algn="ctr">
              <a:lnSpc>
                <a:spcPts val="6399"/>
              </a:lnSpc>
            </a:pPr>
            <a:r>
              <a:rPr lang="en-US" b="true" sz="3999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“TEAM 05”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6959" y="6932840"/>
            <a:ext cx="3347298" cy="4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99" b="true">
                <a:solidFill>
                  <a:srgbClr val="262E47"/>
                </a:solidFill>
                <a:latin typeface="Raleway Bold"/>
                <a:ea typeface="Raleway Bold"/>
                <a:cs typeface="Raleway Bold"/>
                <a:sym typeface="Raleway Bold"/>
              </a:rPr>
              <a:t>Usama Elmaghraby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25679" y="3145746"/>
            <a:ext cx="3889857" cy="388985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493" r="0" b="-1249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04172" y="6932840"/>
            <a:ext cx="1897843" cy="4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99" b="true">
                <a:solidFill>
                  <a:srgbClr val="262E47"/>
                </a:solidFill>
                <a:latin typeface="Raleway Bold"/>
                <a:ea typeface="Raleway Bold"/>
                <a:cs typeface="Raleway Bold"/>
                <a:sym typeface="Raleway Bold"/>
              </a:rPr>
              <a:t>Sarah Fikry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1522" y="11348377"/>
            <a:ext cx="2187460" cy="4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499">
                <a:solidFill>
                  <a:srgbClr val="262E47"/>
                </a:solidFill>
                <a:latin typeface="Raleway Bold"/>
                <a:ea typeface="Raleway Bold"/>
                <a:cs typeface="Raleway Bold"/>
                <a:sym typeface="Raleway Bold"/>
              </a:rPr>
              <a:t>Nafisa Elkady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73337" y="9305601"/>
            <a:ext cx="3624214" cy="4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99" b="true">
                <a:solidFill>
                  <a:srgbClr val="262E47"/>
                </a:solidFill>
                <a:latin typeface="Raleway Bold"/>
                <a:ea typeface="Raleway Bold"/>
                <a:cs typeface="Raleway Bold"/>
                <a:sym typeface="Raleway Bold"/>
              </a:rPr>
              <a:t>Abdelrhman Samir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03450" y="11348377"/>
            <a:ext cx="3249253" cy="4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99" b="true">
                <a:solidFill>
                  <a:srgbClr val="262E47"/>
                </a:solidFill>
                <a:latin typeface="Raleway Bold"/>
                <a:ea typeface="Raleway Bold"/>
                <a:cs typeface="Raleway Bold"/>
                <a:sym typeface="Raleway Bold"/>
              </a:rPr>
              <a:t>Abdelrahman Saleh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55679" y="1419610"/>
            <a:ext cx="9928436" cy="1399628"/>
            <a:chOff x="0" y="0"/>
            <a:chExt cx="2172376" cy="3062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82093" y="1693021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Payment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“Stored Procedure Data Source”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03340" y="3223841"/>
            <a:ext cx="15108484" cy="6005622"/>
          </a:xfrm>
          <a:custGeom>
            <a:avLst/>
            <a:gdLst/>
            <a:ahLst/>
            <a:cxnLst/>
            <a:rect r="r" b="b" t="t" l="l"/>
            <a:pathLst>
              <a:path h="6005622" w="15108484">
                <a:moveTo>
                  <a:pt x="0" y="0"/>
                </a:moveTo>
                <a:lnTo>
                  <a:pt x="15108484" y="0"/>
                </a:lnTo>
                <a:lnTo>
                  <a:pt x="15108484" y="6005622"/>
                </a:lnTo>
                <a:lnTo>
                  <a:pt x="0" y="6005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7726" y="3172483"/>
            <a:ext cx="7277049" cy="8561234"/>
          </a:xfrm>
          <a:custGeom>
            <a:avLst/>
            <a:gdLst/>
            <a:ahLst/>
            <a:cxnLst/>
            <a:rect r="r" b="b" t="t" l="l"/>
            <a:pathLst>
              <a:path h="8561234" w="7277049">
                <a:moveTo>
                  <a:pt x="0" y="0"/>
                </a:moveTo>
                <a:lnTo>
                  <a:pt x="7277048" y="0"/>
                </a:lnTo>
                <a:lnTo>
                  <a:pt x="7277048" y="8561233"/>
                </a:lnTo>
                <a:lnTo>
                  <a:pt x="0" y="8561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5679" y="1419610"/>
            <a:ext cx="9928436" cy="1399628"/>
            <a:chOff x="0" y="0"/>
            <a:chExt cx="2172376" cy="30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82093" y="1693021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Performance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“SSAS Data Source”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102" y="3320292"/>
            <a:ext cx="14406297" cy="6356778"/>
          </a:xfrm>
          <a:custGeom>
            <a:avLst/>
            <a:gdLst/>
            <a:ahLst/>
            <a:cxnLst/>
            <a:rect r="r" b="b" t="t" l="l"/>
            <a:pathLst>
              <a:path h="6356778" w="14406297">
                <a:moveTo>
                  <a:pt x="0" y="0"/>
                </a:moveTo>
                <a:lnTo>
                  <a:pt x="14406296" y="0"/>
                </a:lnTo>
                <a:lnTo>
                  <a:pt x="14406296" y="6356778"/>
                </a:lnTo>
                <a:lnTo>
                  <a:pt x="0" y="6356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55679" y="1419610"/>
            <a:ext cx="9928436" cy="1399628"/>
            <a:chOff x="0" y="0"/>
            <a:chExt cx="2172376" cy="306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376" cy="306243"/>
            </a:xfrm>
            <a:custGeom>
              <a:avLst/>
              <a:gdLst/>
              <a:ahLst/>
              <a:cxnLst/>
              <a:rect r="r" b="b" t="t" l="l"/>
              <a:pathLst>
                <a:path h="306243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153122"/>
                  </a:lnTo>
                  <a:lnTo>
                    <a:pt x="0" y="306243"/>
                  </a:lnTo>
                  <a:lnTo>
                    <a:pt x="2172376" y="306243"/>
                  </a:lnTo>
                  <a:lnTo>
                    <a:pt x="2070776" y="153122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19050"/>
              <a:ext cx="1994576" cy="325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82093" y="1693021"/>
            <a:ext cx="6075608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Review Report</a:t>
            </a:r>
          </a:p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“SSAS Data Source”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15953" y="2144947"/>
            <a:ext cx="11607150" cy="7300266"/>
            <a:chOff x="0" y="0"/>
            <a:chExt cx="848086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275" cy="537638"/>
            </a:xfrm>
            <a:custGeom>
              <a:avLst/>
              <a:gdLst/>
              <a:ahLst/>
              <a:cxnLst/>
              <a:rect r="r" b="b" t="t" l="l"/>
              <a:pathLst>
                <a:path h="537638" w="863275">
                  <a:moveTo>
                    <a:pt x="481525" y="0"/>
                  </a:moveTo>
                  <a:cubicBezTo>
                    <a:pt x="490827" y="0"/>
                    <a:pt x="500185" y="0"/>
                    <a:pt x="509469" y="0"/>
                  </a:cubicBezTo>
                  <a:cubicBezTo>
                    <a:pt x="583487" y="8909"/>
                    <a:pt x="629745" y="38564"/>
                    <a:pt x="650815" y="87090"/>
                  </a:cubicBezTo>
                  <a:cubicBezTo>
                    <a:pt x="774215" y="80618"/>
                    <a:pt x="863275" y="172373"/>
                    <a:pt x="809257" y="262426"/>
                  </a:cubicBezTo>
                  <a:cubicBezTo>
                    <a:pt x="827439" y="281349"/>
                    <a:pt x="842608" y="302517"/>
                    <a:pt x="848086" y="330926"/>
                  </a:cubicBezTo>
                  <a:cubicBezTo>
                    <a:pt x="848086" y="339065"/>
                    <a:pt x="848086" y="347184"/>
                    <a:pt x="848086" y="355321"/>
                  </a:cubicBezTo>
                  <a:cubicBezTo>
                    <a:pt x="831760" y="427627"/>
                    <a:pt x="761511" y="476486"/>
                    <a:pt x="646181" y="463333"/>
                  </a:cubicBezTo>
                  <a:cubicBezTo>
                    <a:pt x="616507" y="500459"/>
                    <a:pt x="563706" y="537638"/>
                    <a:pt x="481542" y="533008"/>
                  </a:cubicBezTo>
                  <a:cubicBezTo>
                    <a:pt x="439073" y="530570"/>
                    <a:pt x="409528" y="516453"/>
                    <a:pt x="383660" y="499302"/>
                  </a:cubicBezTo>
                  <a:cubicBezTo>
                    <a:pt x="356413" y="513559"/>
                    <a:pt x="326905" y="524747"/>
                    <a:pt x="284270" y="524871"/>
                  </a:cubicBezTo>
                  <a:cubicBezTo>
                    <a:pt x="185634" y="525082"/>
                    <a:pt x="119650" y="470155"/>
                    <a:pt x="118051" y="394815"/>
                  </a:cubicBezTo>
                  <a:cubicBezTo>
                    <a:pt x="54640" y="377190"/>
                    <a:pt x="11693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906" y="207816"/>
                    <a:pt x="53519" y="172776"/>
                    <a:pt x="121139" y="157922"/>
                  </a:cubicBezTo>
                  <a:cubicBezTo>
                    <a:pt x="117076" y="63818"/>
                    <a:pt x="252336" y="5016"/>
                    <a:pt x="363455" y="46474"/>
                  </a:cubicBezTo>
                  <a:cubicBezTo>
                    <a:pt x="389912" y="25973"/>
                    <a:pt x="427343" y="3613"/>
                    <a:pt x="481525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9754" y="69850"/>
              <a:ext cx="768578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89227" y="5292701"/>
            <a:ext cx="1083387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09) POWER BI DASHBOARDS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55679" y="1238250"/>
            <a:ext cx="9928436" cy="892611"/>
            <a:chOff x="0" y="0"/>
            <a:chExt cx="2172376" cy="1953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2376" cy="195306"/>
            </a:xfrm>
            <a:custGeom>
              <a:avLst/>
              <a:gdLst/>
              <a:ahLst/>
              <a:cxnLst/>
              <a:rect r="r" b="b" t="t" l="l"/>
              <a:pathLst>
                <a:path h="195306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97653"/>
                  </a:lnTo>
                  <a:lnTo>
                    <a:pt x="0" y="195306"/>
                  </a:lnTo>
                  <a:lnTo>
                    <a:pt x="2172376" y="195306"/>
                  </a:lnTo>
                  <a:lnTo>
                    <a:pt x="2070776" y="97653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1994576" cy="223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b="true" sz="3000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COVER PAGE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9223" y="3087839"/>
            <a:ext cx="14134054" cy="8056411"/>
          </a:xfrm>
          <a:custGeom>
            <a:avLst/>
            <a:gdLst/>
            <a:ahLst/>
            <a:cxnLst/>
            <a:rect r="r" b="b" t="t" l="l"/>
            <a:pathLst>
              <a:path h="8056411" w="14134054">
                <a:moveTo>
                  <a:pt x="0" y="0"/>
                </a:moveTo>
                <a:lnTo>
                  <a:pt x="14134054" y="0"/>
                </a:lnTo>
                <a:lnTo>
                  <a:pt x="14134054" y="8056411"/>
                </a:lnTo>
                <a:lnTo>
                  <a:pt x="0" y="805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55679" y="1238250"/>
            <a:ext cx="9928436" cy="892611"/>
            <a:chOff x="0" y="0"/>
            <a:chExt cx="2172376" cy="1953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2376" cy="195306"/>
            </a:xfrm>
            <a:custGeom>
              <a:avLst/>
              <a:gdLst/>
              <a:ahLst/>
              <a:cxnLst/>
              <a:rect r="r" b="b" t="t" l="l"/>
              <a:pathLst>
                <a:path h="195306" w="2172376">
                  <a:moveTo>
                    <a:pt x="2172376" y="0"/>
                  </a:moveTo>
                  <a:lnTo>
                    <a:pt x="0" y="0"/>
                  </a:lnTo>
                  <a:lnTo>
                    <a:pt x="101600" y="97653"/>
                  </a:lnTo>
                  <a:lnTo>
                    <a:pt x="0" y="195306"/>
                  </a:lnTo>
                  <a:lnTo>
                    <a:pt x="2172376" y="195306"/>
                  </a:lnTo>
                  <a:lnTo>
                    <a:pt x="2070776" y="97653"/>
                  </a:lnTo>
                  <a:lnTo>
                    <a:pt x="2172376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1994576" cy="223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b="true" sz="3000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HOME PAGE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1495" y="2885229"/>
            <a:ext cx="14489510" cy="8259021"/>
          </a:xfrm>
          <a:custGeom>
            <a:avLst/>
            <a:gdLst/>
            <a:ahLst/>
            <a:cxnLst/>
            <a:rect r="r" b="b" t="t" l="l"/>
            <a:pathLst>
              <a:path h="8259021" w="14489510">
                <a:moveTo>
                  <a:pt x="0" y="0"/>
                </a:moveTo>
                <a:lnTo>
                  <a:pt x="14489510" y="0"/>
                </a:lnTo>
                <a:lnTo>
                  <a:pt x="14489510" y="8259021"/>
                </a:lnTo>
                <a:lnTo>
                  <a:pt x="0" y="8259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SALES &amp; ORDERS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0415" y="1842049"/>
            <a:ext cx="14491670" cy="8260252"/>
          </a:xfrm>
          <a:custGeom>
            <a:avLst/>
            <a:gdLst/>
            <a:ahLst/>
            <a:cxnLst/>
            <a:rect r="r" b="b" t="t" l="l"/>
            <a:pathLst>
              <a:path h="8260252" w="14491670">
                <a:moveTo>
                  <a:pt x="0" y="0"/>
                </a:moveTo>
                <a:lnTo>
                  <a:pt x="14491670" y="0"/>
                </a:lnTo>
                <a:lnTo>
                  <a:pt x="14491670" y="8260252"/>
                </a:lnTo>
                <a:lnTo>
                  <a:pt x="0" y="8260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5344" y="10064201"/>
            <a:ext cx="1448674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Identify the causes of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declining sales months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September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”, Analyze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seasonality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and adjust promotions.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Consider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 offering incentives for customers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choose cost-effective shipping options.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36104" y="11705143"/>
            <a:ext cx="2032903" cy="48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1"/>
              </a:lnSpc>
            </a:pPr>
            <a:r>
              <a:rPr lang="en-US" b="true" sz="1509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901"/>
              </a:lnSpc>
            </a:pPr>
            <a:r>
              <a:rPr lang="en-US" b="true" sz="1509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364" y="1799536"/>
            <a:ext cx="14280855" cy="8140087"/>
          </a:xfrm>
          <a:custGeom>
            <a:avLst/>
            <a:gdLst/>
            <a:ahLst/>
            <a:cxnLst/>
            <a:rect r="r" b="b" t="t" l="l"/>
            <a:pathLst>
              <a:path h="8140087" w="14280855">
                <a:moveTo>
                  <a:pt x="0" y="0"/>
                </a:moveTo>
                <a:lnTo>
                  <a:pt x="14280855" y="0"/>
                </a:lnTo>
                <a:lnTo>
                  <a:pt x="14280855" y="8140087"/>
                </a:lnTo>
                <a:lnTo>
                  <a:pt x="0" y="8140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352481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Leverage the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peak order hour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(4:00 PM)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by offering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time-limited promotions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discounts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to further boost sales during this period.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Improve the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mobile shopping experience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by optimizing the app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Offer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exclusive mobile-only deals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increase mobile order volume.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6507" y="11725136"/>
            <a:ext cx="2362500" cy="46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b="true" sz="1443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819"/>
              </a:lnSpc>
            </a:pPr>
            <a:r>
              <a:rPr lang="en-US" b="true" sz="1443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311" y="1799536"/>
            <a:ext cx="14406908" cy="8211938"/>
          </a:xfrm>
          <a:custGeom>
            <a:avLst/>
            <a:gdLst/>
            <a:ahLst/>
            <a:cxnLst/>
            <a:rect r="r" b="b" t="t" l="l"/>
            <a:pathLst>
              <a:path h="8211938" w="14406908">
                <a:moveTo>
                  <a:pt x="0" y="0"/>
                </a:moveTo>
                <a:lnTo>
                  <a:pt x="14406908" y="0"/>
                </a:lnTo>
                <a:lnTo>
                  <a:pt x="14406908" y="8211937"/>
                </a:lnTo>
                <a:lnTo>
                  <a:pt x="0" y="821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428085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Identify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peak processing times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and allocate resources efficiently to avoid shipping bottlenecks.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97.02%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of orders are successfully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delivered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1.11%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shipping rate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, investigate the remaining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2.98% undelivered orders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understand any potential delays.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Optimize shipping workflows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increase the shipping rate, ensuring faster fulfillment.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99536"/>
            <a:ext cx="6048274" cy="1857375"/>
            <a:chOff x="0" y="0"/>
            <a:chExt cx="132338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383" cy="406400"/>
            </a:xfrm>
            <a:custGeom>
              <a:avLst/>
              <a:gdLst/>
              <a:ahLst/>
              <a:cxnLst/>
              <a:rect r="r" b="b" t="t" l="l"/>
              <a:pathLst>
                <a:path h="406400" w="1323383">
                  <a:moveTo>
                    <a:pt x="0" y="0"/>
                  </a:moveTo>
                  <a:lnTo>
                    <a:pt x="1120183" y="0"/>
                  </a:lnTo>
                  <a:lnTo>
                    <a:pt x="1323383" y="203200"/>
                  </a:lnTo>
                  <a:lnTo>
                    <a:pt x="112018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152400"/>
              <a:ext cx="1069383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13806" y="2323411"/>
            <a:ext cx="443013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96250" y="5348284"/>
            <a:ext cx="9600385" cy="9600385"/>
          </a:xfrm>
          <a:custGeom>
            <a:avLst/>
            <a:gdLst/>
            <a:ahLst/>
            <a:cxnLst/>
            <a:rect r="r" b="b" t="t" l="l"/>
            <a:pathLst>
              <a:path h="9600385" w="9600385">
                <a:moveTo>
                  <a:pt x="0" y="0"/>
                </a:moveTo>
                <a:lnTo>
                  <a:pt x="9600385" y="0"/>
                </a:lnTo>
                <a:lnTo>
                  <a:pt x="9600385" y="9600385"/>
                </a:lnTo>
                <a:lnTo>
                  <a:pt x="0" y="9600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01980" y="4908237"/>
            <a:ext cx="5240240" cy="5240240"/>
          </a:xfrm>
          <a:custGeom>
            <a:avLst/>
            <a:gdLst/>
            <a:ahLst/>
            <a:cxnLst/>
            <a:rect r="r" b="b" t="t" l="l"/>
            <a:pathLst>
              <a:path h="5240240" w="5240240">
                <a:moveTo>
                  <a:pt x="0" y="0"/>
                </a:moveTo>
                <a:lnTo>
                  <a:pt x="5240239" y="0"/>
                </a:lnTo>
                <a:lnTo>
                  <a:pt x="5240239" y="5240239"/>
                </a:lnTo>
                <a:lnTo>
                  <a:pt x="0" y="5240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9945" y="5071254"/>
            <a:ext cx="7851386" cy="333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4"/>
              </a:lnSpc>
            </a:pPr>
            <a:r>
              <a:rPr lang="en-US" sz="3803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Olist is a </a:t>
            </a:r>
            <a:r>
              <a:rPr lang="en-US" sz="3803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Brazilian e-commerce platform</a:t>
            </a:r>
            <a:r>
              <a:rPr lang="en-US" sz="3803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that connects small businesses with major online marketplaces, enabling them to sell products efficiently.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165" y="1799536"/>
            <a:ext cx="14134054" cy="8056411"/>
          </a:xfrm>
          <a:custGeom>
            <a:avLst/>
            <a:gdLst/>
            <a:ahLst/>
            <a:cxnLst/>
            <a:rect r="r" b="b" t="t" l="l"/>
            <a:pathLst>
              <a:path h="8056411" w="14134054">
                <a:moveTo>
                  <a:pt x="0" y="0"/>
                </a:moveTo>
                <a:lnTo>
                  <a:pt x="14134054" y="0"/>
                </a:lnTo>
                <a:lnTo>
                  <a:pt x="14134054" y="8056410"/>
                </a:lnTo>
                <a:lnTo>
                  <a:pt x="0" y="8056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352481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 late deliveries by region, vendor, and logistics provider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to pinpoint problem areas.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Implement a proactive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alert system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for at-risk deliveries to take corrective action before orders become late.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50" y="1799536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2"/>
                </a:lnTo>
                <a:lnTo>
                  <a:pt x="0" y="798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428085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Explore local warehouses or centers to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store products closer to customers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for faster delivery.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Reduce shipping time by optimizing logistics partnerships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Analyze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peak season bottlenecks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(e.g., supplier delays, warehouse congestion, courier capacity).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50" y="1799536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2"/>
                </a:lnTo>
                <a:lnTo>
                  <a:pt x="0" y="798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452349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Expand into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lower-revenue regions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with targeted marketing and partnerships.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Enhance logistics in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high-order states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maintain customer satisfaction and delivery efficiency.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Reduce freight costs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in expensive states by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optimizing warehouse locations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and carrier agreements.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50" y="1799536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2"/>
                </a:lnTo>
                <a:lnTo>
                  <a:pt x="0" y="798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09175"/>
            <a:ext cx="1428085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Optimize delivery logistics in states with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high late delivery rates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by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 partnering with faster carriers.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Offer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discounts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for bulk purchases in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states with higher AOV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to retain high-value customers.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Implement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automated order processing systems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b="true" sz="2499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reduce fulfillment durations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in states with slow processing times.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PRODUCTS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493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50" y="1238250"/>
            <a:ext cx="13776142" cy="7749080"/>
          </a:xfrm>
          <a:custGeom>
            <a:avLst/>
            <a:gdLst/>
            <a:ahLst/>
            <a:cxnLst/>
            <a:rect r="r" b="b" t="t" l="l"/>
            <a:pathLst>
              <a:path h="7749080" w="13776142">
                <a:moveTo>
                  <a:pt x="0" y="0"/>
                </a:moveTo>
                <a:lnTo>
                  <a:pt x="13776142" y="0"/>
                </a:lnTo>
                <a:lnTo>
                  <a:pt x="13776142" y="7749080"/>
                </a:lnTo>
                <a:lnTo>
                  <a:pt x="0" y="7749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5894" y="9398000"/>
            <a:ext cx="14437961" cy="309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8"/>
              </a:lnSpc>
            </a:pPr>
            <a:r>
              <a:rPr lang="en-US" sz="2527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45687" indent="-272844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the price sl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ightly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high-dem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nd produc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ts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ov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eve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ue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with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out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es.</a:t>
            </a:r>
          </a:p>
          <a:p>
            <a:pPr algn="just" marL="545687" indent="-272844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Ensure 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at t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op-p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er</a:t>
            </a: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forming high-demand products are always in stock.</a:t>
            </a:r>
          </a:p>
          <a:p>
            <a:pPr algn="just" marL="545687" indent="-272844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Identify products with high freight costs and negotiate better deals with suppliers.</a:t>
            </a:r>
          </a:p>
          <a:p>
            <a:pPr algn="just" marL="545687" indent="-272844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Offer discounts for frequently paired products (e.g., Informatica Accessories Bundle, Automotive Kit).</a:t>
            </a:r>
          </a:p>
          <a:p>
            <a:pPr algn="just">
              <a:lnSpc>
                <a:spcPts val="353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364" y="1238250"/>
            <a:ext cx="14248726" cy="8032719"/>
          </a:xfrm>
          <a:custGeom>
            <a:avLst/>
            <a:gdLst/>
            <a:ahLst/>
            <a:cxnLst/>
            <a:rect r="r" b="b" t="t" l="l"/>
            <a:pathLst>
              <a:path h="8032719" w="14248726">
                <a:moveTo>
                  <a:pt x="0" y="0"/>
                </a:moveTo>
                <a:lnTo>
                  <a:pt x="14248726" y="0"/>
                </a:lnTo>
                <a:lnTo>
                  <a:pt x="14248726" y="8032719"/>
                </a:lnTo>
                <a:lnTo>
                  <a:pt x="0" y="8032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569484"/>
            <a:ext cx="1428085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Optimize Inventory for High Order Categories.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Highlight these categories in "limited-time offers" sections or push through email marketing.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Enhance SEO &amp; product descriptions for Toys, Telephony, and Watches &amp; Gifts to increase visibility.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11034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493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202" y="1419610"/>
            <a:ext cx="14260096" cy="8021304"/>
          </a:xfrm>
          <a:custGeom>
            <a:avLst/>
            <a:gdLst/>
            <a:ahLst/>
            <a:cxnLst/>
            <a:rect r="r" b="b" t="t" l="l"/>
            <a:pathLst>
              <a:path h="8021304" w="14260096">
                <a:moveTo>
                  <a:pt x="0" y="0"/>
                </a:moveTo>
                <a:lnTo>
                  <a:pt x="14260096" y="0"/>
                </a:lnTo>
                <a:lnTo>
                  <a:pt x="14260096" y="8021304"/>
                </a:lnTo>
                <a:lnTo>
                  <a:pt x="0" y="802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9728" y="9579009"/>
            <a:ext cx="1493209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Since 82% of revenue comes from premium brands, focus on high-end advertising, personalized offers &amp; VIP loyalty programs.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Use brand collaborations &amp; social media influencers to amplify reach.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visibility on search filters &amp; recommendation engines.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493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CUSTOMERS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493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165" y="1554199"/>
            <a:ext cx="14209369" cy="7982262"/>
          </a:xfrm>
          <a:custGeom>
            <a:avLst/>
            <a:gdLst/>
            <a:ahLst/>
            <a:cxnLst/>
            <a:rect r="r" b="b" t="t" l="l"/>
            <a:pathLst>
              <a:path h="7982262" w="14209369">
                <a:moveTo>
                  <a:pt x="0" y="0"/>
                </a:moveTo>
                <a:lnTo>
                  <a:pt x="14209369" y="0"/>
                </a:lnTo>
                <a:lnTo>
                  <a:pt x="14209369" y="7982262"/>
                </a:lnTo>
                <a:lnTo>
                  <a:pt x="0" y="798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2" r="-79" b="-6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623425"/>
            <a:ext cx="14280855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Seasonal Promotions: with a drop in September and October. Plan marketing campaigns to boost sales 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Improve Guest Conversion: Guest login (3,946). Encourage account creation with perks like faster checkout or first-time discounts.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Provide instant welcome discounts for first-time users.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157" y="5262562"/>
            <a:ext cx="5077546" cy="1857375"/>
            <a:chOff x="0" y="0"/>
            <a:chExt cx="111098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0984" cy="406400"/>
            </a:xfrm>
            <a:custGeom>
              <a:avLst/>
              <a:gdLst/>
              <a:ahLst/>
              <a:cxnLst/>
              <a:rect r="r" b="b" t="t" l="l"/>
              <a:pathLst>
                <a:path h="406400" w="1110984">
                  <a:moveTo>
                    <a:pt x="0" y="0"/>
                  </a:moveTo>
                  <a:lnTo>
                    <a:pt x="907784" y="0"/>
                  </a:lnTo>
                  <a:lnTo>
                    <a:pt x="1110984" y="203200"/>
                  </a:lnTo>
                  <a:lnTo>
                    <a:pt x="90778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152400"/>
              <a:ext cx="856984" cy="55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4280" y="5786437"/>
            <a:ext cx="372010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AGENDA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57916" y="6325082"/>
            <a:ext cx="10233664" cy="10233664"/>
          </a:xfrm>
          <a:custGeom>
            <a:avLst/>
            <a:gdLst/>
            <a:ahLst/>
            <a:cxnLst/>
            <a:rect r="r" b="b" t="t" l="l"/>
            <a:pathLst>
              <a:path h="10233664" w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32248" y="1238250"/>
            <a:ext cx="10460252" cy="10203664"/>
            <a:chOff x="0" y="0"/>
            <a:chExt cx="13947002" cy="136048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61532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02     ERD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70464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03    Database Modeling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273297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04    ETL process “Database”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050208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08    SSRS Reports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24353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10    Tableau Dashboard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386621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09    Power BI Dashboard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623575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07    Analysis with SSAS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776129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05    Dimensional Modeling “DWH”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96943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06    ETL process “DWH”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13947002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00"/>
                </a:lnSpc>
              </a:pPr>
              <a:r>
                <a:rPr lang="en-US" sz="4000" b="true">
                  <a:solidFill>
                    <a:srgbClr val="24508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01     Gen AI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66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102086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364" y="1538982"/>
            <a:ext cx="14051145" cy="7982262"/>
          </a:xfrm>
          <a:custGeom>
            <a:avLst/>
            <a:gdLst/>
            <a:ahLst/>
            <a:cxnLst/>
            <a:rect r="r" b="b" t="t" l="l"/>
            <a:pathLst>
              <a:path h="7982262" w="14051145">
                <a:moveTo>
                  <a:pt x="0" y="0"/>
                </a:moveTo>
                <a:lnTo>
                  <a:pt x="14051146" y="0"/>
                </a:lnTo>
                <a:lnTo>
                  <a:pt x="14051146" y="7982263"/>
                </a:lnTo>
                <a:lnTo>
                  <a:pt x="0" y="798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" r="-79" b="-12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535842"/>
            <a:ext cx="14051145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Activate Inactive Customers: Offer exclusive promotions for inactive users to encourage purchases.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Optimize logistics and delivery times in High-Potential regions for better customer satisfaction.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Customer Lifetime Value (CLV): offer repeat buyers VIP rewards bundling products or offering volume discounts.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205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493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464" y="1554199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2"/>
                </a:lnTo>
                <a:lnTo>
                  <a:pt x="0" y="798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" t="0" r="-7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517411"/>
            <a:ext cx="1404206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Convert One-Time Buyers into Frequent Buyers: Offer special discounts for second purchases.Implement subscription-based offers for frequently bought products.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Mobile Transactions: Improve mobile UI/UX and ensure a fast. mobile-exclusive discounts to increase mobile transactions.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Payment per Customer: Offer limited-time discounts on premium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4021" y="28260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PAYMENT METHODS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211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581535"/>
            <a:ext cx="14963775" cy="8422463"/>
          </a:xfrm>
          <a:custGeom>
            <a:avLst/>
            <a:gdLst/>
            <a:ahLst/>
            <a:cxnLst/>
            <a:rect r="r" b="b" t="t" l="l"/>
            <a:pathLst>
              <a:path h="8422463" w="14963775">
                <a:moveTo>
                  <a:pt x="0" y="0"/>
                </a:moveTo>
                <a:lnTo>
                  <a:pt x="14963775" y="0"/>
                </a:lnTo>
                <a:lnTo>
                  <a:pt x="14963775" y="8422463"/>
                </a:lnTo>
                <a:lnTo>
                  <a:pt x="0" y="8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" t="-290" r="0" b="-29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56373"/>
            <a:ext cx="1404206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Promote Credit Card Payments for Higher Revenue: Offer discounts or cashback for credit card users to encourage more usage.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Boost Weekend Sales with Promotions: Launch exclusive weekend flash sales or discounts to increase weekend revenue.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205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3433" y="87489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446" y="1457710"/>
            <a:ext cx="14700807" cy="8546288"/>
          </a:xfrm>
          <a:custGeom>
            <a:avLst/>
            <a:gdLst/>
            <a:ahLst/>
            <a:cxnLst/>
            <a:rect r="r" b="b" t="t" l="l"/>
            <a:pathLst>
              <a:path h="8546288" w="14700807">
                <a:moveTo>
                  <a:pt x="0" y="0"/>
                </a:moveTo>
                <a:lnTo>
                  <a:pt x="14700808" y="0"/>
                </a:lnTo>
                <a:lnTo>
                  <a:pt x="14700808" y="8546288"/>
                </a:lnTo>
                <a:lnTo>
                  <a:pt x="0" y="854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0" r="-2482" b="-1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56373"/>
            <a:ext cx="1404206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Target High-Payment Cities for Premium Offers: Offer exclusive VIP memberships or premium products in these locations.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Increase Sales in Low-Payment Months: Implement seasonal campaigns, discounts, or bundle deals during these months.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0150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5" y="1581535"/>
            <a:ext cx="14445570" cy="8422463"/>
          </a:xfrm>
          <a:custGeom>
            <a:avLst/>
            <a:gdLst/>
            <a:ahLst/>
            <a:cxnLst/>
            <a:rect r="r" b="b" t="t" l="l"/>
            <a:pathLst>
              <a:path h="8422463" w="14445570">
                <a:moveTo>
                  <a:pt x="0" y="0"/>
                </a:moveTo>
                <a:lnTo>
                  <a:pt x="14445570" y="0"/>
                </a:lnTo>
                <a:lnTo>
                  <a:pt x="14445570" y="8422463"/>
                </a:lnTo>
                <a:lnTo>
                  <a:pt x="0" y="8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" r="-2482" b="-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956373"/>
            <a:ext cx="1404206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Strengthen Partnerships with Top Banks: Offer exclusive discounts or faster payment processing for customers using these banks.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Target Smaller Banks for Growth: Launch co-branded promotions with these banks to attract new users.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30084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SELLERS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730" y="1615947"/>
            <a:ext cx="14622410" cy="7940297"/>
          </a:xfrm>
          <a:custGeom>
            <a:avLst/>
            <a:gdLst/>
            <a:ahLst/>
            <a:cxnLst/>
            <a:rect r="r" b="b" t="t" l="l"/>
            <a:pathLst>
              <a:path h="7940297" w="14622410">
                <a:moveTo>
                  <a:pt x="0" y="0"/>
                </a:moveTo>
                <a:lnTo>
                  <a:pt x="14622410" y="0"/>
                </a:lnTo>
                <a:lnTo>
                  <a:pt x="14622410" y="7940297"/>
                </a:lnTo>
                <a:lnTo>
                  <a:pt x="0" y="794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" t="-286" r="0" b="-48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0426" y="9526364"/>
            <a:ext cx="1440771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Discount Bund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s: Offe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ch b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ndl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Bull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ck Ltd and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Gonz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PLC Sellers passed on Product Category 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Expand in AM, RO, AC: Run localized ads and 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educe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shipp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g costs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to boost sales.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Loyalty &amp; Flash Sales: Lau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ch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ward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gr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m and time-limited deals to drive repeat purchases.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731" y="1945017"/>
            <a:ext cx="14865038" cy="7990127"/>
          </a:xfrm>
          <a:custGeom>
            <a:avLst/>
            <a:gdLst/>
            <a:ahLst/>
            <a:cxnLst/>
            <a:rect r="r" b="b" t="t" l="l"/>
            <a:pathLst>
              <a:path h="7990127" w="14865038">
                <a:moveTo>
                  <a:pt x="0" y="0"/>
                </a:moveTo>
                <a:lnTo>
                  <a:pt x="14865038" y="0"/>
                </a:lnTo>
                <a:lnTo>
                  <a:pt x="14865038" y="7990127"/>
                </a:lnTo>
                <a:lnTo>
                  <a:pt x="0" y="799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6" r="0" b="-37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181" y="10033000"/>
            <a:ext cx="1557620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Canc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llat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ion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Rate: Investigate and improve Stone-Jacobs and Mendoza Inc.'s order fulfillment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Enhance Delivery Speed: Supp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 slow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ell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with logistics optimization and better carrier partnerships.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Maintain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igh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On-Time Delivery: Ensure 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-perfor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ming se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sustain efficiency with performance incentives.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939845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26092" y="1245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584" y="1494736"/>
            <a:ext cx="14590112" cy="8051737"/>
          </a:xfrm>
          <a:custGeom>
            <a:avLst/>
            <a:gdLst/>
            <a:ahLst/>
            <a:cxnLst/>
            <a:rect r="r" b="b" t="t" l="l"/>
            <a:pathLst>
              <a:path h="8051737" w="14590112">
                <a:moveTo>
                  <a:pt x="0" y="0"/>
                </a:moveTo>
                <a:lnTo>
                  <a:pt x="14590112" y="0"/>
                </a:lnTo>
                <a:lnTo>
                  <a:pt x="14590112" y="8051737"/>
                </a:lnTo>
                <a:lnTo>
                  <a:pt x="0" y="805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0" r="0" b="-29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4373" y="9855747"/>
            <a:ext cx="1540375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Improve Se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ler 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ma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cu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on boosting Hess, Casey, and Grimes' perform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ance 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Reduce Late 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ppin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 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dr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he 5.69% l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ate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hipping compliance rate to enhance customer satisfaction.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Enhance Review Scores: Incr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ive feedback by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prov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ing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vic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q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ty and delivery efficiency..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8868" y="11816020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7578" y="1865860"/>
            <a:ext cx="5695539" cy="1370221"/>
            <a:chOff x="0" y="0"/>
            <a:chExt cx="1246203" cy="299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6203" cy="299809"/>
            </a:xfrm>
            <a:custGeom>
              <a:avLst/>
              <a:gdLst/>
              <a:ahLst/>
              <a:cxnLst/>
              <a:rect r="r" b="b" t="t" l="l"/>
              <a:pathLst>
                <a:path h="299809" w="1246203">
                  <a:moveTo>
                    <a:pt x="1043003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1043003" y="299809"/>
                  </a:lnTo>
                  <a:lnTo>
                    <a:pt x="1246203" y="149905"/>
                  </a:lnTo>
                  <a:lnTo>
                    <a:pt x="1043003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1131903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8165" y="8666488"/>
            <a:ext cx="6165119" cy="2789716"/>
          </a:xfrm>
          <a:custGeom>
            <a:avLst/>
            <a:gdLst/>
            <a:ahLst/>
            <a:cxnLst/>
            <a:rect r="r" b="b" t="t" l="l"/>
            <a:pathLst>
              <a:path h="2789716" w="6165119">
                <a:moveTo>
                  <a:pt x="0" y="0"/>
                </a:moveTo>
                <a:lnTo>
                  <a:pt x="6165119" y="0"/>
                </a:lnTo>
                <a:lnTo>
                  <a:pt x="6165119" y="2789716"/>
                </a:lnTo>
                <a:lnTo>
                  <a:pt x="0" y="2789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9662" y="4238351"/>
            <a:ext cx="7549726" cy="3466831"/>
          </a:xfrm>
          <a:custGeom>
            <a:avLst/>
            <a:gdLst/>
            <a:ahLst/>
            <a:cxnLst/>
            <a:rect r="r" b="b" t="t" l="l"/>
            <a:pathLst>
              <a:path h="3466831" w="7549726">
                <a:moveTo>
                  <a:pt x="0" y="0"/>
                </a:moveTo>
                <a:lnTo>
                  <a:pt x="7549726" y="0"/>
                </a:lnTo>
                <a:lnTo>
                  <a:pt x="7549726" y="3466831"/>
                </a:lnTo>
                <a:lnTo>
                  <a:pt x="0" y="3466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27" t="-21962" r="-106028" b="-9419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00010" y="4238351"/>
            <a:ext cx="7311814" cy="6208751"/>
          </a:xfrm>
          <a:custGeom>
            <a:avLst/>
            <a:gdLst/>
            <a:ahLst/>
            <a:cxnLst/>
            <a:rect r="r" b="b" t="t" l="l"/>
            <a:pathLst>
              <a:path h="6208751" w="7311814">
                <a:moveTo>
                  <a:pt x="0" y="0"/>
                </a:moveTo>
                <a:lnTo>
                  <a:pt x="7311814" y="0"/>
                </a:lnTo>
                <a:lnTo>
                  <a:pt x="7311814" y="6208751"/>
                </a:lnTo>
                <a:lnTo>
                  <a:pt x="0" y="6208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63" t="0" r="0" b="-9063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7273284" y="8819626"/>
            <a:ext cx="998191" cy="9929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271475" y="4238351"/>
            <a:ext cx="7614430" cy="6479253"/>
            <a:chOff x="0" y="0"/>
            <a:chExt cx="1666063" cy="14176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6063" cy="1417683"/>
            </a:xfrm>
            <a:custGeom>
              <a:avLst/>
              <a:gdLst/>
              <a:ahLst/>
              <a:cxnLst/>
              <a:rect r="r" b="b" t="t" l="l"/>
              <a:pathLst>
                <a:path h="1417683" w="1666063">
                  <a:moveTo>
                    <a:pt x="0" y="0"/>
                  </a:moveTo>
                  <a:lnTo>
                    <a:pt x="1666063" y="0"/>
                  </a:lnTo>
                  <a:lnTo>
                    <a:pt x="1666063" y="1417683"/>
                  </a:lnTo>
                  <a:lnTo>
                    <a:pt x="0" y="1417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A8262C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1666063" cy="157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7093" y="2146158"/>
            <a:ext cx="422873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01) GEN AI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06778" y="2089008"/>
            <a:ext cx="9635441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Enhancing data by generation with the power</a:t>
            </a:r>
          </a:p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Claude 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96099" y="3554456"/>
            <a:ext cx="178925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61291" y="3554456"/>
            <a:ext cx="245121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114525" y="8819626"/>
            <a:ext cx="3158760" cy="2636578"/>
            <a:chOff x="0" y="0"/>
            <a:chExt cx="691147" cy="5768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1147" cy="576892"/>
            </a:xfrm>
            <a:custGeom>
              <a:avLst/>
              <a:gdLst/>
              <a:ahLst/>
              <a:cxnLst/>
              <a:rect r="r" b="b" t="t" l="l"/>
              <a:pathLst>
                <a:path h="576892" w="691147">
                  <a:moveTo>
                    <a:pt x="0" y="0"/>
                  </a:moveTo>
                  <a:lnTo>
                    <a:pt x="691147" y="0"/>
                  </a:lnTo>
                  <a:lnTo>
                    <a:pt x="691147" y="576892"/>
                  </a:lnTo>
                  <a:lnTo>
                    <a:pt x="0" y="576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A8262C"/>
              </a:solidFill>
              <a:prstDash val="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52400"/>
              <a:ext cx="691147" cy="72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7093" y="4238351"/>
            <a:ext cx="7582295" cy="3466831"/>
            <a:chOff x="0" y="0"/>
            <a:chExt cx="1659032" cy="7585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9032" cy="758554"/>
            </a:xfrm>
            <a:custGeom>
              <a:avLst/>
              <a:gdLst/>
              <a:ahLst/>
              <a:cxnLst/>
              <a:rect r="r" b="b" t="t" l="l"/>
              <a:pathLst>
                <a:path h="758554" w="1659032">
                  <a:moveTo>
                    <a:pt x="0" y="0"/>
                  </a:moveTo>
                  <a:lnTo>
                    <a:pt x="1659032" y="0"/>
                  </a:lnTo>
                  <a:lnTo>
                    <a:pt x="1659032" y="758554"/>
                  </a:lnTo>
                  <a:lnTo>
                    <a:pt x="0" y="758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A8262C"/>
              </a:solidFill>
              <a:prstDash val="dash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52400"/>
              <a:ext cx="1659032" cy="91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2616730" y="7705182"/>
            <a:ext cx="1573995" cy="12159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67958" y="8921180"/>
            <a:ext cx="2854784" cy="1216735"/>
            <a:chOff x="0" y="0"/>
            <a:chExt cx="624636" cy="2662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4636" cy="266226"/>
            </a:xfrm>
            <a:custGeom>
              <a:avLst/>
              <a:gdLst/>
              <a:ahLst/>
              <a:cxnLst/>
              <a:rect r="r" b="b" t="t" l="l"/>
              <a:pathLst>
                <a:path h="266226" w="624636">
                  <a:moveTo>
                    <a:pt x="0" y="0"/>
                  </a:moveTo>
                  <a:lnTo>
                    <a:pt x="624636" y="0"/>
                  </a:lnTo>
                  <a:lnTo>
                    <a:pt x="624636" y="266226"/>
                  </a:lnTo>
                  <a:lnTo>
                    <a:pt x="0" y="266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A8262C"/>
              </a:solidFill>
              <a:prstDash val="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52400"/>
              <a:ext cx="624636" cy="418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682" y="4734034"/>
            <a:ext cx="12031137" cy="2914433"/>
            <a:chOff x="0" y="0"/>
            <a:chExt cx="2632454" cy="6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2454" cy="637688"/>
            </a:xfrm>
            <a:custGeom>
              <a:avLst/>
              <a:gdLst/>
              <a:ahLst/>
              <a:cxnLst/>
              <a:rect r="r" b="b" t="t" l="l"/>
              <a:pathLst>
                <a:path h="637688" w="2632454">
                  <a:moveTo>
                    <a:pt x="2632454" y="0"/>
                  </a:moveTo>
                  <a:lnTo>
                    <a:pt x="0" y="0"/>
                  </a:lnTo>
                  <a:lnTo>
                    <a:pt x="101600" y="318844"/>
                  </a:lnTo>
                  <a:lnTo>
                    <a:pt x="0" y="637688"/>
                  </a:lnTo>
                  <a:lnTo>
                    <a:pt x="2632454" y="637688"/>
                  </a:lnTo>
                  <a:lnTo>
                    <a:pt x="2530854" y="318844"/>
                  </a:lnTo>
                  <a:lnTo>
                    <a:pt x="2632454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2454654" cy="6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F5F6F7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REVIEWS DASHBOARDS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50627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807" y="1419610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3"/>
                </a:lnTo>
                <a:lnTo>
                  <a:pt x="0" y="798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" t="0" r="-7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622186"/>
            <a:ext cx="1404206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Investigate common complaints and improve product quality or service.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Mendoza Inc. is the top-rated seller. Highlight their products in ads, homepage features, or exclusive deals.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80150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464" y="1370221"/>
            <a:ext cx="14003969" cy="7982262"/>
          </a:xfrm>
          <a:custGeom>
            <a:avLst/>
            <a:gdLst/>
            <a:ahLst/>
            <a:cxnLst/>
            <a:rect r="r" b="b" t="t" l="l"/>
            <a:pathLst>
              <a:path h="7982262" w="14003969">
                <a:moveTo>
                  <a:pt x="0" y="0"/>
                </a:moveTo>
                <a:lnTo>
                  <a:pt x="14003969" y="0"/>
                </a:lnTo>
                <a:lnTo>
                  <a:pt x="14003969" y="7982263"/>
                </a:lnTo>
                <a:lnTo>
                  <a:pt x="0" y="798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1364" y="9574561"/>
            <a:ext cx="1404206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ncrease Positive Reviews: analyze common complaints and fix product/service problems.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Focus on 50+ and 36-50 Age Groups for Engagement: provide the most reviews, meaning they are active customers—use targeted offers and personalized campaigns to retain them.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Leverage Positive Reviews for Marketing: Highlight high-rated products in advertisements and social media.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81737" y="11849707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31968" y="3076480"/>
            <a:ext cx="11045120" cy="7248360"/>
            <a:chOff x="0" y="0"/>
            <a:chExt cx="81280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69850"/>
              <a:ext cx="7366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7590" y="6286323"/>
            <a:ext cx="108338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10) TABLEAU DASHBOARDS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522" y="1919874"/>
            <a:ext cx="15095333" cy="7547666"/>
          </a:xfrm>
          <a:custGeom>
            <a:avLst/>
            <a:gdLst/>
            <a:ahLst/>
            <a:cxnLst/>
            <a:rect r="r" b="b" t="t" l="l"/>
            <a:pathLst>
              <a:path h="7547666" w="15095333">
                <a:moveTo>
                  <a:pt x="0" y="0"/>
                </a:moveTo>
                <a:lnTo>
                  <a:pt x="15095333" y="0"/>
                </a:lnTo>
                <a:lnTo>
                  <a:pt x="15095333" y="7547666"/>
                </a:lnTo>
                <a:lnTo>
                  <a:pt x="0" y="754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4704" y="9794318"/>
            <a:ext cx="1445915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•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Run seasonal discounts to address the </a:t>
            </a: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sharp drop in September.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•  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Optimize the mobile purchasing experience by </a:t>
            </a: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improving app UI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,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streamlining checkout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, and offering exclusive </a:t>
            </a: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mobile promotions.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855" y="1802646"/>
            <a:ext cx="14940214" cy="7489188"/>
          </a:xfrm>
          <a:custGeom>
            <a:avLst/>
            <a:gdLst/>
            <a:ahLst/>
            <a:cxnLst/>
            <a:rect r="r" b="b" t="t" l="l"/>
            <a:pathLst>
              <a:path h="7489188" w="14940214">
                <a:moveTo>
                  <a:pt x="0" y="0"/>
                </a:moveTo>
                <a:lnTo>
                  <a:pt x="14940213" y="0"/>
                </a:lnTo>
                <a:lnTo>
                  <a:pt x="14940213" y="7489187"/>
                </a:lnTo>
                <a:lnTo>
                  <a:pt x="0" y="7489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" t="0" r="-1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4704" y="9595774"/>
            <a:ext cx="1492875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•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Negotiate better shipping rates in High-Cost States RR, PB, RO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  to reduce logistics expenses.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•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 Expand Market Share in Low-Performing States (AP, AL, GO).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• 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   Improving seller efficiency in MG, RJ, and RS could further boost sales.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054" y="1525845"/>
            <a:ext cx="15257241" cy="7648106"/>
          </a:xfrm>
          <a:custGeom>
            <a:avLst/>
            <a:gdLst/>
            <a:ahLst/>
            <a:cxnLst/>
            <a:rect r="r" b="b" t="t" l="l"/>
            <a:pathLst>
              <a:path h="7648106" w="15257241">
                <a:moveTo>
                  <a:pt x="0" y="0"/>
                </a:moveTo>
                <a:lnTo>
                  <a:pt x="15257242" y="0"/>
                </a:lnTo>
                <a:lnTo>
                  <a:pt x="15257242" y="7648106"/>
                </a:lnTo>
                <a:lnTo>
                  <a:pt x="0" y="764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" t="0" r="-3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4704" y="9195724"/>
            <a:ext cx="1492875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Seasonal Promotions: with a drop in September and October. Plan marketing campaigns to boost sales 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Improve Guest Conversion Guest login (3,946). Encourage account creation with perks like faster checkout or first-time discounts.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Analyze Customer Location: Utilize customer city and state to create localized marketing strategies.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218" y="1525845"/>
            <a:ext cx="14787637" cy="7412704"/>
          </a:xfrm>
          <a:custGeom>
            <a:avLst/>
            <a:gdLst/>
            <a:ahLst/>
            <a:cxnLst/>
            <a:rect r="r" b="b" t="t" l="l"/>
            <a:pathLst>
              <a:path h="7412704" w="14787637">
                <a:moveTo>
                  <a:pt x="0" y="0"/>
                </a:moveTo>
                <a:lnTo>
                  <a:pt x="14787637" y="0"/>
                </a:lnTo>
                <a:lnTo>
                  <a:pt x="14787637" y="7412704"/>
                </a:lnTo>
                <a:lnTo>
                  <a:pt x="0" y="741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" t="0" r="-3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4704" y="9062374"/>
            <a:ext cx="14928756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Improve Customer Satisfaction:  especially in the 50+ age group (5,748 negative reviews). Improve product quality and customer service for this segment.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Le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verage Customer Reviews: Since 50,494 customers gave a rating of 5, use these testimonials in marketing to build trust.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Optimize Marketing by Location: The state of SP has the highest number of customers. Focus marketing efforts and promotions in high-performing states.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8244" y="11849134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4250" y="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1"/>
                </a:lnTo>
                <a:lnTo>
                  <a:pt x="0" y="1370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0042" y="0"/>
            <a:ext cx="2344603" cy="1501772"/>
          </a:xfrm>
          <a:custGeom>
            <a:avLst/>
            <a:gdLst/>
            <a:ahLst/>
            <a:cxnLst/>
            <a:rect r="r" b="b" t="t" l="l"/>
            <a:pathLst>
              <a:path h="1501772" w="2344603">
                <a:moveTo>
                  <a:pt x="0" y="0"/>
                </a:moveTo>
                <a:lnTo>
                  <a:pt x="2344602" y="0"/>
                </a:lnTo>
                <a:lnTo>
                  <a:pt x="2344602" y="1501772"/>
                </a:lnTo>
                <a:lnTo>
                  <a:pt x="0" y="150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623" y="1501772"/>
            <a:ext cx="14962304" cy="7387638"/>
          </a:xfrm>
          <a:custGeom>
            <a:avLst/>
            <a:gdLst/>
            <a:ahLst/>
            <a:cxnLst/>
            <a:rect r="r" b="b" t="t" l="l"/>
            <a:pathLst>
              <a:path h="7387638" w="14962304">
                <a:moveTo>
                  <a:pt x="0" y="0"/>
                </a:moveTo>
                <a:lnTo>
                  <a:pt x="14962304" y="0"/>
                </a:lnTo>
                <a:lnTo>
                  <a:pt x="14962304" y="7387637"/>
                </a:lnTo>
                <a:lnTo>
                  <a:pt x="0" y="738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099" y="8975134"/>
            <a:ext cx="1492875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Expand High-Performing Categories: Invest in marketing and stock availability for Beauty &amp; Personal Care as it drives the most revenue.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Reevaluate Low-Performing Brands: Brands like FitLife, PetLove, and ArtCraft need promotional support or should be replaced with higher-demand brands.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8645" y="1654263"/>
            <a:ext cx="14964601" cy="7306163"/>
          </a:xfrm>
          <a:custGeom>
            <a:avLst/>
            <a:gdLst/>
            <a:ahLst/>
            <a:cxnLst/>
            <a:rect r="r" b="b" t="t" l="l"/>
            <a:pathLst>
              <a:path h="7306163" w="14964601">
                <a:moveTo>
                  <a:pt x="0" y="0"/>
                </a:moveTo>
                <a:lnTo>
                  <a:pt x="14964601" y="0"/>
                </a:lnTo>
                <a:lnTo>
                  <a:pt x="14964601" y="7306163"/>
                </a:lnTo>
                <a:lnTo>
                  <a:pt x="0" y="73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9" t="-1748" r="0" b="-17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254" y="9065292"/>
            <a:ext cx="1527399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Top Sellers Focus: Prioritize high-performing sellers like Knight Group and Smith, Diaz, and Thomas to boost overall sales.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Regional Sales Strat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egy: T</a:t>
            </a: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arget high-order states like São Paulo for further growth while improving sales in lower-performing regions.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Regional Sales Insights: Focus on high-performing states like São Paulo to identify best practices and apply them to lower-performing regions, boosting overall sales and seller success.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81737" y="11939845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2129" y="3368785"/>
            <a:ext cx="12999430" cy="8204819"/>
          </a:xfrm>
          <a:custGeom>
            <a:avLst/>
            <a:gdLst/>
            <a:ahLst/>
            <a:cxnLst/>
            <a:rect r="r" b="b" t="t" l="l"/>
            <a:pathLst>
              <a:path h="8204819" w="12999430">
                <a:moveTo>
                  <a:pt x="0" y="0"/>
                </a:moveTo>
                <a:lnTo>
                  <a:pt x="12999431" y="0"/>
                </a:lnTo>
                <a:lnTo>
                  <a:pt x="12999431" y="8204819"/>
                </a:lnTo>
                <a:lnTo>
                  <a:pt x="0" y="820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5" t="-16152" r="-3494" b="-157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07578" y="1865860"/>
            <a:ext cx="5695539" cy="1370221"/>
            <a:chOff x="0" y="0"/>
            <a:chExt cx="1246203" cy="2998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6203" cy="299809"/>
            </a:xfrm>
            <a:custGeom>
              <a:avLst/>
              <a:gdLst/>
              <a:ahLst/>
              <a:cxnLst/>
              <a:rect r="r" b="b" t="t" l="l"/>
              <a:pathLst>
                <a:path h="299809" w="1246203">
                  <a:moveTo>
                    <a:pt x="1043003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1043003" y="299809"/>
                  </a:lnTo>
                  <a:lnTo>
                    <a:pt x="1246203" y="149905"/>
                  </a:lnTo>
                  <a:lnTo>
                    <a:pt x="1043003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1131903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7093" y="2146158"/>
            <a:ext cx="422873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01) GEN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0488" y="2089008"/>
            <a:ext cx="6922130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Enhancing dataset by adding some 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generated fields</a:t>
            </a:r>
            <a:r>
              <a:rPr lang="en-US" sz="27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 to the tables.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6443" y="116021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323" y="3251026"/>
            <a:ext cx="14565854" cy="6431125"/>
          </a:xfrm>
          <a:custGeom>
            <a:avLst/>
            <a:gdLst/>
            <a:ahLst/>
            <a:cxnLst/>
            <a:rect r="r" b="b" t="t" l="l"/>
            <a:pathLst>
              <a:path h="6431125" w="14565854">
                <a:moveTo>
                  <a:pt x="0" y="0"/>
                </a:moveTo>
                <a:lnTo>
                  <a:pt x="14565854" y="0"/>
                </a:lnTo>
                <a:lnTo>
                  <a:pt x="14565854" y="6431125"/>
                </a:lnTo>
                <a:lnTo>
                  <a:pt x="0" y="643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122" r="0" b="-72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3323" y="1351358"/>
            <a:ext cx="14565854" cy="13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3"/>
              </a:lnSpc>
            </a:pPr>
            <a:r>
              <a:rPr lang="en-US" b="true" sz="3996" u="sng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Trello </a:t>
            </a:r>
            <a:r>
              <a:rPr lang="en-US" sz="3996" u="sng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Work Environment</a:t>
            </a:r>
          </a:p>
          <a:p>
            <a:pPr algn="just">
              <a:lnSpc>
                <a:spcPts val="4295"/>
              </a:lnSpc>
            </a:pPr>
            <a:r>
              <a:rPr lang="en-US" sz="2497" b="true">
                <a:solidFill>
                  <a:srgbClr val="24508C"/>
                </a:solidFill>
                <a:latin typeface="Lato Bold"/>
                <a:ea typeface="Lato Bold"/>
                <a:cs typeface="Lato Bold"/>
                <a:sym typeface="Lato Bold"/>
              </a:rPr>
              <a:t>Trello </a:t>
            </a:r>
            <a:r>
              <a:rPr lang="en-US" sz="2497">
                <a:solidFill>
                  <a:srgbClr val="24508C"/>
                </a:solidFill>
                <a:latin typeface="Lato"/>
                <a:ea typeface="Lato"/>
                <a:cs typeface="Lato"/>
                <a:sym typeface="Lato"/>
              </a:rPr>
              <a:t>facilitated clear communication and assignment of responsibilities among the team members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54250" y="131550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09" y="0"/>
                </a:lnTo>
                <a:lnTo>
                  <a:pt x="939209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33186" cy="1238250"/>
          </a:xfrm>
          <a:custGeom>
            <a:avLst/>
            <a:gdLst/>
            <a:ahLst/>
            <a:cxnLst/>
            <a:rect r="r" b="b" t="t" l="l"/>
            <a:pathLst>
              <a:path h="1238250" w="1933186">
                <a:moveTo>
                  <a:pt x="0" y="0"/>
                </a:moveTo>
                <a:lnTo>
                  <a:pt x="1933186" y="0"/>
                </a:lnTo>
                <a:lnTo>
                  <a:pt x="1933186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8244" y="11744359"/>
            <a:ext cx="2310763" cy="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1779"/>
              </a:lnSpc>
            </a:pPr>
            <a:r>
              <a:rPr lang="en-US" b="true" sz="1412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3690" y="2567070"/>
            <a:ext cx="11045120" cy="7248360"/>
            <a:chOff x="0" y="0"/>
            <a:chExt cx="81280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12700"/>
              <a:ext cx="7366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39"/>
                </a:lnSpc>
              </a:pPr>
              <a:r>
                <a:rPr lang="en-US" b="true" sz="77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Any Questions?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3690" y="2567070"/>
            <a:ext cx="11045120" cy="7248360"/>
            <a:chOff x="0" y="0"/>
            <a:chExt cx="81280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12700"/>
              <a:ext cx="7366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39"/>
                </a:lnSpc>
              </a:pPr>
              <a:r>
                <a:rPr lang="en-US" b="true" sz="77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238" y="3437146"/>
            <a:ext cx="15240374" cy="7677339"/>
          </a:xfrm>
          <a:custGeom>
            <a:avLst/>
            <a:gdLst/>
            <a:ahLst/>
            <a:cxnLst/>
            <a:rect r="r" b="b" t="t" l="l"/>
            <a:pathLst>
              <a:path h="7677339" w="15240374">
                <a:moveTo>
                  <a:pt x="0" y="0"/>
                </a:moveTo>
                <a:lnTo>
                  <a:pt x="15240374" y="0"/>
                </a:lnTo>
                <a:lnTo>
                  <a:pt x="15240374" y="7677339"/>
                </a:lnTo>
                <a:lnTo>
                  <a:pt x="0" y="767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613" y="2582883"/>
            <a:ext cx="18771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07578" y="1865860"/>
            <a:ext cx="5429747" cy="1370221"/>
            <a:chOff x="0" y="0"/>
            <a:chExt cx="1188047" cy="299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8047" cy="299809"/>
            </a:xfrm>
            <a:custGeom>
              <a:avLst/>
              <a:gdLst/>
              <a:ahLst/>
              <a:cxnLst/>
              <a:rect r="r" b="b" t="t" l="l"/>
              <a:pathLst>
                <a:path h="299809" w="1188047">
                  <a:moveTo>
                    <a:pt x="984847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984847" y="299809"/>
                  </a:lnTo>
                  <a:lnTo>
                    <a:pt x="1188047" y="149905"/>
                  </a:lnTo>
                  <a:lnTo>
                    <a:pt x="984847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52400"/>
              <a:ext cx="1073747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88632" y="2146158"/>
            <a:ext cx="363353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02) ERD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874" y="4463381"/>
            <a:ext cx="15444753" cy="5540805"/>
          </a:xfrm>
          <a:custGeom>
            <a:avLst/>
            <a:gdLst/>
            <a:ahLst/>
            <a:cxnLst/>
            <a:rect r="r" b="b" t="t" l="l"/>
            <a:pathLst>
              <a:path h="5540805" w="15444753">
                <a:moveTo>
                  <a:pt x="0" y="0"/>
                </a:moveTo>
                <a:lnTo>
                  <a:pt x="15444752" y="0"/>
                </a:lnTo>
                <a:lnTo>
                  <a:pt x="15444752" y="5540805"/>
                </a:lnTo>
                <a:lnTo>
                  <a:pt x="0" y="5540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7578" y="1865860"/>
            <a:ext cx="10855048" cy="1370221"/>
            <a:chOff x="0" y="0"/>
            <a:chExt cx="2375122" cy="299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5121" cy="299809"/>
            </a:xfrm>
            <a:custGeom>
              <a:avLst/>
              <a:gdLst/>
              <a:ahLst/>
              <a:cxnLst/>
              <a:rect r="r" b="b" t="t" l="l"/>
              <a:pathLst>
                <a:path h="299809" w="2375121">
                  <a:moveTo>
                    <a:pt x="2171921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171921" y="299809"/>
                  </a:lnTo>
                  <a:lnTo>
                    <a:pt x="2375121" y="149905"/>
                  </a:lnTo>
                  <a:lnTo>
                    <a:pt x="2171921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52400"/>
              <a:ext cx="2260822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7093" y="2146158"/>
            <a:ext cx="1029088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03) DATABASE MODELING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704" y="5561932"/>
            <a:ext cx="14927091" cy="5187164"/>
          </a:xfrm>
          <a:custGeom>
            <a:avLst/>
            <a:gdLst/>
            <a:ahLst/>
            <a:cxnLst/>
            <a:rect r="r" b="b" t="t" l="l"/>
            <a:pathLst>
              <a:path h="5187164" w="14927091">
                <a:moveTo>
                  <a:pt x="0" y="0"/>
                </a:moveTo>
                <a:lnTo>
                  <a:pt x="14927092" y="0"/>
                </a:lnTo>
                <a:lnTo>
                  <a:pt x="14927092" y="5187164"/>
                </a:lnTo>
                <a:lnTo>
                  <a:pt x="0" y="518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6674" y="3769481"/>
            <a:ext cx="14459151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Transforming data from Excel to a structured database through </a:t>
            </a:r>
          </a:p>
          <a:p>
            <a:pPr algn="just">
              <a:lnSpc>
                <a:spcPts val="4759"/>
              </a:lnSpc>
            </a:pP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ETL process</a:t>
            </a: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using </a:t>
            </a:r>
            <a:r>
              <a:rPr lang="en-US" sz="2799" b="true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SSIS</a:t>
            </a:r>
            <a:r>
              <a:rPr lang="en-US" sz="2799" b="true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216330" cy="1419610"/>
          </a:xfrm>
          <a:custGeom>
            <a:avLst/>
            <a:gdLst/>
            <a:ahLst/>
            <a:cxnLst/>
            <a:rect r="r" b="b" t="t" l="l"/>
            <a:pathLst>
              <a:path h="1419610" w="2216330">
                <a:moveTo>
                  <a:pt x="0" y="0"/>
                </a:moveTo>
                <a:lnTo>
                  <a:pt x="2216330" y="0"/>
                </a:lnTo>
                <a:lnTo>
                  <a:pt x="2216330" y="1419610"/>
                </a:lnTo>
                <a:lnTo>
                  <a:pt x="0" y="14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2614" y="429314"/>
            <a:ext cx="939209" cy="1370221"/>
          </a:xfrm>
          <a:custGeom>
            <a:avLst/>
            <a:gdLst/>
            <a:ahLst/>
            <a:cxnLst/>
            <a:rect r="r" b="b" t="t" l="l"/>
            <a:pathLst>
              <a:path h="1370221" w="939209">
                <a:moveTo>
                  <a:pt x="0" y="0"/>
                </a:moveTo>
                <a:lnTo>
                  <a:pt x="939210" y="0"/>
                </a:lnTo>
                <a:lnTo>
                  <a:pt x="939210" y="1370222"/>
                </a:lnTo>
                <a:lnTo>
                  <a:pt x="0" y="137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66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07578" y="1865860"/>
            <a:ext cx="12766141" cy="1370221"/>
            <a:chOff x="0" y="0"/>
            <a:chExt cx="2793275" cy="2998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3275" cy="299809"/>
            </a:xfrm>
            <a:custGeom>
              <a:avLst/>
              <a:gdLst/>
              <a:ahLst/>
              <a:cxnLst/>
              <a:rect r="r" b="b" t="t" l="l"/>
              <a:pathLst>
                <a:path h="299809" w="2793275">
                  <a:moveTo>
                    <a:pt x="2590075" y="0"/>
                  </a:moveTo>
                  <a:lnTo>
                    <a:pt x="0" y="0"/>
                  </a:lnTo>
                  <a:lnTo>
                    <a:pt x="0" y="299809"/>
                  </a:lnTo>
                  <a:lnTo>
                    <a:pt x="2590075" y="299809"/>
                  </a:lnTo>
                  <a:lnTo>
                    <a:pt x="2793275" y="149905"/>
                  </a:lnTo>
                  <a:lnTo>
                    <a:pt x="2590075" y="0"/>
                  </a:ln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52400"/>
              <a:ext cx="2678975" cy="45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393" y="2146158"/>
            <a:ext cx="1242949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true">
                <a:solidFill>
                  <a:srgbClr val="F5F6F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04)  ETL PROCESS “DATABASE”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6443" y="11564079"/>
            <a:ext cx="32725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ITP - Q2 - PBI - 2025</a:t>
            </a:r>
          </a:p>
          <a:p>
            <a:pPr algn="ctr">
              <a:lnSpc>
                <a:spcPts val="2520"/>
              </a:lnSpc>
            </a:pPr>
            <a:r>
              <a:rPr lang="en-US" b="true" sz="2000" i="true">
                <a:solidFill>
                  <a:srgbClr val="2450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ITI MANSOURA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DAGimhlUNF8</dc:identifier>
  <dcterms:modified xsi:type="dcterms:W3CDTF">2011-08-01T06:04:30Z</dcterms:modified>
  <cp:revision>1</cp:revision>
  <dc:title>Optimize Freight Costs in High-Cost States</dc:title>
</cp:coreProperties>
</file>